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8" r:id="rId2"/>
    <p:sldId id="259" r:id="rId3"/>
    <p:sldId id="260" r:id="rId4"/>
    <p:sldId id="265" r:id="rId5"/>
    <p:sldId id="267" r:id="rId6"/>
    <p:sldId id="266" r:id="rId7"/>
    <p:sldId id="268" r:id="rId8"/>
    <p:sldId id="261" r:id="rId9"/>
    <p:sldId id="262" r:id="rId10"/>
    <p:sldId id="263" r:id="rId11"/>
    <p:sldId id="264" r:id="rId12"/>
    <p:sldId id="269" r:id="rId13"/>
    <p:sldId id="257"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86" d="100"/>
          <a:sy n="86" d="100"/>
        </p:scale>
        <p:origin x="562"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32EB54-BD01-476C-92C3-4FEFAF11F79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1FE957C-27D6-444B-A330-17D5195D1AC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87A0875-3020-4AAB-9BE3-404C9ED402FF}"/>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5" name="Footer Placeholder 4">
            <a:extLst>
              <a:ext uri="{FF2B5EF4-FFF2-40B4-BE49-F238E27FC236}">
                <a16:creationId xmlns:a16="http://schemas.microsoft.com/office/drawing/2014/main" id="{B9B7011C-2931-41D9-9D2F-2F870E3E4A5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A78F65-9CA8-41C8-97AC-419E00FF69CA}"/>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402537369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5970B-23CC-4BFF-A019-BC18DD0B8A1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B15519F-1A68-4965-847E-95AD8BAA593B}"/>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403E5F6-FA59-4720-99BE-8C44AE169CA5}"/>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5" name="Footer Placeholder 4">
            <a:extLst>
              <a:ext uri="{FF2B5EF4-FFF2-40B4-BE49-F238E27FC236}">
                <a16:creationId xmlns:a16="http://schemas.microsoft.com/office/drawing/2014/main" id="{123C80A7-0B83-44AE-B6EA-9CB1F838F7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54C90E2-EDF5-4F57-A462-E7C6FEA274A4}"/>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7749310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F2C8ED4-D4D6-469D-B0D4-61507F4B26B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5D6FB98B-4C6A-49FA-8E94-856937F371F6}"/>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BB690EC-F623-42D0-B99E-AAD6156D03D4}"/>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5" name="Footer Placeholder 4">
            <a:extLst>
              <a:ext uri="{FF2B5EF4-FFF2-40B4-BE49-F238E27FC236}">
                <a16:creationId xmlns:a16="http://schemas.microsoft.com/office/drawing/2014/main" id="{A8DD17A8-3BEF-46C8-973A-0F1CA0F06EE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D4B7A6-89E5-4261-A1A9-9AA0B6823ED1}"/>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19733770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67C57-2A8F-4730-9B4B-B046F724426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C85F553-B7BC-4E3A-803B-95AEC35A600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4CBE89-8460-403C-BE83-2DC253F9480C}"/>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5" name="Footer Placeholder 4">
            <a:extLst>
              <a:ext uri="{FF2B5EF4-FFF2-40B4-BE49-F238E27FC236}">
                <a16:creationId xmlns:a16="http://schemas.microsoft.com/office/drawing/2014/main" id="{8F22005A-287B-416B-9A91-5E89B36A97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0AD8344-7759-4A34-B201-E0F476A6A975}"/>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10346705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E542A3-78B7-4360-823E-A95EE85156C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327AFF1-1432-4DEB-93F0-45AEF87A8C0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198C7CD-DED4-41D6-A982-EF07F03D81B6}"/>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5" name="Footer Placeholder 4">
            <a:extLst>
              <a:ext uri="{FF2B5EF4-FFF2-40B4-BE49-F238E27FC236}">
                <a16:creationId xmlns:a16="http://schemas.microsoft.com/office/drawing/2014/main" id="{8CD983A8-6E1B-40FA-AB24-A5D74003B4A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8BD9B64-71F5-4214-944D-39270507B54B}"/>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8480389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86839D-8511-4830-A1BA-0666DA0182D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090AE2-F503-40AB-9B90-7036BA9543F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945E0A19-DFB6-46BF-A1CE-BE79475CB5A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E5F8981E-AD51-405F-AA0A-91722AACFA91}"/>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6" name="Footer Placeholder 5">
            <a:extLst>
              <a:ext uri="{FF2B5EF4-FFF2-40B4-BE49-F238E27FC236}">
                <a16:creationId xmlns:a16="http://schemas.microsoft.com/office/drawing/2014/main" id="{E388B349-AB2F-48F2-BB15-04906BE1766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4CD5113-89BB-467A-8522-92B675FB48BB}"/>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1799523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D5FD9C-DDDA-4349-A5B6-6C702E4900B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4BDFBFF-54CC-4381-8696-510BDC80F11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F5E5D46-AE59-43F9-9B73-739D4BC73698}"/>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45E7B8-A810-4BEF-B269-6BDFF83E511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C380F5-DA21-4A55-BFE1-D3CB66B0551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07393B0-3A58-4E8E-8A47-DF3A38E1AE2C}"/>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8" name="Footer Placeholder 7">
            <a:extLst>
              <a:ext uri="{FF2B5EF4-FFF2-40B4-BE49-F238E27FC236}">
                <a16:creationId xmlns:a16="http://schemas.microsoft.com/office/drawing/2014/main" id="{35FA1EE7-1E94-4B7A-8ACD-58E34988CD8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2769F19-0418-488F-B44E-DECE0210E572}"/>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42940923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8A9296-2DC4-46B4-894E-B28360D0DD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A1075B5-C4D6-4869-8936-B458E051126E}"/>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4" name="Footer Placeholder 3">
            <a:extLst>
              <a:ext uri="{FF2B5EF4-FFF2-40B4-BE49-F238E27FC236}">
                <a16:creationId xmlns:a16="http://schemas.microsoft.com/office/drawing/2014/main" id="{7F3904DF-6050-4851-877F-7FEA01FD573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D0EBFA6-AD19-494B-83A6-2E0FE5863220}"/>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37959328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62A212D-0BCC-456E-A8DD-1E24F59FCA73}"/>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3" name="Footer Placeholder 2">
            <a:extLst>
              <a:ext uri="{FF2B5EF4-FFF2-40B4-BE49-F238E27FC236}">
                <a16:creationId xmlns:a16="http://schemas.microsoft.com/office/drawing/2014/main" id="{5FF83106-1BA9-449D-B71A-F84CE92066B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B93915-76B5-4EAB-A1C0-41443DC38667}"/>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4209965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7A4C55-C302-4BE4-816D-37B5DDF4B6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7330BFD-C9F3-4D6F-8A20-CEC24EBD5CE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EAD0758-072E-48D7-9DD0-B75EFB26D5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4DD202-4A7D-4ECB-B87A-EF7BE474448E}"/>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6" name="Footer Placeholder 5">
            <a:extLst>
              <a:ext uri="{FF2B5EF4-FFF2-40B4-BE49-F238E27FC236}">
                <a16:creationId xmlns:a16="http://schemas.microsoft.com/office/drawing/2014/main" id="{5B3DAF98-E36E-4CF3-9B5C-4DF3001A375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BE029B6-3956-41D7-BFE9-E802FA14EB70}"/>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4194230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70F89B-F987-461B-A719-7676BEAEE28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7E9ACF9-25CB-46FB-B5D3-89E4560E8B6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9F72F41-8B6D-405D-974B-FD51503F049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EE150DB-3364-4B99-A185-02E5CAF2EF04}"/>
              </a:ext>
            </a:extLst>
          </p:cNvPr>
          <p:cNvSpPr>
            <a:spLocks noGrp="1"/>
          </p:cNvSpPr>
          <p:nvPr>
            <p:ph type="dt" sz="half" idx="10"/>
          </p:nvPr>
        </p:nvSpPr>
        <p:spPr/>
        <p:txBody>
          <a:bodyPr/>
          <a:lstStyle/>
          <a:p>
            <a:fld id="{0005344A-5610-412A-9B2A-E7E548A142D3}" type="datetimeFigureOut">
              <a:rPr lang="en-US" smtClean="0"/>
              <a:t>9/8/2019</a:t>
            </a:fld>
            <a:endParaRPr lang="en-US"/>
          </a:p>
        </p:txBody>
      </p:sp>
      <p:sp>
        <p:nvSpPr>
          <p:cNvPr id="6" name="Footer Placeholder 5">
            <a:extLst>
              <a:ext uri="{FF2B5EF4-FFF2-40B4-BE49-F238E27FC236}">
                <a16:creationId xmlns:a16="http://schemas.microsoft.com/office/drawing/2014/main" id="{21D0D783-3DCF-4346-AFFA-89051F438AF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E403368-473E-41AE-8475-D57778B3A65A}"/>
              </a:ext>
            </a:extLst>
          </p:cNvPr>
          <p:cNvSpPr>
            <a:spLocks noGrp="1"/>
          </p:cNvSpPr>
          <p:nvPr>
            <p:ph type="sldNum" sz="quarter" idx="12"/>
          </p:nvPr>
        </p:nvSpPr>
        <p:spPr/>
        <p:txBody>
          <a:bodyPr/>
          <a:lstStyle/>
          <a:p>
            <a:fld id="{8409EF18-AE02-4BE8-A007-7898B80E93F7}" type="slidenum">
              <a:rPr lang="en-US" smtClean="0"/>
              <a:t>‹#›</a:t>
            </a:fld>
            <a:endParaRPr lang="en-US"/>
          </a:p>
        </p:txBody>
      </p:sp>
    </p:spTree>
    <p:extLst>
      <p:ext uri="{BB962C8B-B14F-4D97-AF65-F5344CB8AC3E}">
        <p14:creationId xmlns:p14="http://schemas.microsoft.com/office/powerpoint/2010/main" val="35264370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C3AF403-A3C4-4DE6-B24D-0484988CD4E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C8DF7BE-1CB2-40BC-918A-EB570AEBCF3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07A438-2529-4A64-BCA9-55A64150923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005344A-5610-412A-9B2A-E7E548A142D3}" type="datetimeFigureOut">
              <a:rPr lang="en-US" smtClean="0"/>
              <a:t>9/8/2019</a:t>
            </a:fld>
            <a:endParaRPr lang="en-US"/>
          </a:p>
        </p:txBody>
      </p:sp>
      <p:sp>
        <p:nvSpPr>
          <p:cNvPr id="5" name="Footer Placeholder 4">
            <a:extLst>
              <a:ext uri="{FF2B5EF4-FFF2-40B4-BE49-F238E27FC236}">
                <a16:creationId xmlns:a16="http://schemas.microsoft.com/office/drawing/2014/main" id="{CA8D0C8D-16DD-4ADF-BA7B-100BAFC28C3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3978DCF-D9FE-44B1-8CE9-2E1C83C5ECF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409EF18-AE02-4BE8-A007-7898B80E93F7}" type="slidenum">
              <a:rPr lang="en-US" smtClean="0"/>
              <a:t>‹#›</a:t>
            </a:fld>
            <a:endParaRPr lang="en-US"/>
          </a:p>
        </p:txBody>
      </p:sp>
    </p:spTree>
    <p:extLst>
      <p:ext uri="{BB962C8B-B14F-4D97-AF65-F5344CB8AC3E}">
        <p14:creationId xmlns:p14="http://schemas.microsoft.com/office/powerpoint/2010/main" val="349473231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7.xml"/><Relationship Id="rId5" Type="http://schemas.openxmlformats.org/officeDocument/2006/relationships/image" Target="../media/image4.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97B924D6-9CA4-4E8B-8740-113EFC858DC3}"/>
              </a:ext>
            </a:extLst>
          </p:cNvPr>
          <p:cNvSpPr/>
          <p:nvPr/>
        </p:nvSpPr>
        <p:spPr>
          <a:xfrm>
            <a:off x="519448" y="0"/>
            <a:ext cx="11153104" cy="6924973"/>
          </a:xfrm>
          <a:prstGeom prst="rect">
            <a:avLst/>
          </a:prstGeom>
        </p:spPr>
        <p:txBody>
          <a:bodyPr wrap="square">
            <a:spAutoFit/>
          </a:bodyPr>
          <a:lstStyle/>
          <a:p>
            <a:pPr algn="ctr"/>
            <a:r>
              <a:rPr lang="en-US" sz="6000" b="1" dirty="0">
                <a:solidFill>
                  <a:srgbClr val="FF0000"/>
                </a:solidFill>
                <a:effectLst>
                  <a:outerShdw blurRad="38100" dist="38100" dir="2700000" algn="tl">
                    <a:srgbClr val="000000">
                      <a:alpha val="43137"/>
                    </a:srgbClr>
                  </a:outerShdw>
                </a:effectLst>
              </a:rPr>
              <a:t>2 Kings 7:3-9 (NIV)</a:t>
            </a:r>
          </a:p>
          <a:p>
            <a:r>
              <a:rPr lang="en-US" sz="3200" b="1" dirty="0">
                <a:solidFill>
                  <a:srgbClr val="FF0000"/>
                </a:solidFill>
                <a:effectLst>
                  <a:outerShdw blurRad="38100" dist="38100" dir="2700000" algn="tl">
                    <a:srgbClr val="000000">
                      <a:alpha val="43137"/>
                    </a:srgbClr>
                  </a:outerShdw>
                </a:effectLst>
              </a:rPr>
              <a:t>3</a:t>
            </a:r>
            <a:r>
              <a:rPr lang="en-US" sz="3200" b="1" dirty="0">
                <a:effectLst>
                  <a:outerShdw blurRad="38100" dist="38100" dir="2700000" algn="tl">
                    <a:srgbClr val="000000">
                      <a:alpha val="43137"/>
                    </a:srgbClr>
                  </a:outerShdw>
                </a:effectLst>
              </a:rPr>
              <a:t> Now there were four men with leprosy at the entrance of the city gate. They said to each other, “Why stay here until we die?</a:t>
            </a:r>
            <a:r>
              <a:rPr lang="en-US" sz="3200" b="1" dirty="0">
                <a:solidFill>
                  <a:srgbClr val="FF0000"/>
                </a:solidFill>
                <a:effectLst>
                  <a:outerShdw blurRad="38100" dist="38100" dir="2700000" algn="tl">
                    <a:srgbClr val="000000">
                      <a:alpha val="43137"/>
                    </a:srgbClr>
                  </a:outerShdw>
                </a:effectLst>
              </a:rPr>
              <a:t> </a:t>
            </a:r>
          </a:p>
          <a:p>
            <a:r>
              <a:rPr lang="en-US" sz="3200" b="1" dirty="0">
                <a:solidFill>
                  <a:srgbClr val="FF0000"/>
                </a:solidFill>
                <a:effectLst>
                  <a:outerShdw blurRad="38100" dist="38100" dir="2700000" algn="tl">
                    <a:srgbClr val="000000">
                      <a:alpha val="43137"/>
                    </a:srgbClr>
                  </a:outerShdw>
                </a:effectLst>
              </a:rPr>
              <a:t>4 </a:t>
            </a:r>
            <a:r>
              <a:rPr lang="en-US" sz="3200" b="1" dirty="0">
                <a:effectLst>
                  <a:outerShdw blurRad="38100" dist="38100" dir="2700000" algn="tl">
                    <a:srgbClr val="000000">
                      <a:alpha val="43137"/>
                    </a:srgbClr>
                  </a:outerShdw>
                </a:effectLst>
              </a:rPr>
              <a:t>If we say, ‘We’ll go into the city’—the famine is there, and we will die. And if we stay here, we will die. So let’s go over to the camp of the Arameans and surrender. If they spare us, we live; if they kill us, then we die.”</a:t>
            </a:r>
          </a:p>
          <a:p>
            <a:r>
              <a:rPr lang="en-US" sz="3200" b="1" dirty="0">
                <a:solidFill>
                  <a:srgbClr val="FF0000"/>
                </a:solidFill>
                <a:effectLst>
                  <a:outerShdw blurRad="38100" dist="38100" dir="2700000" algn="tl">
                    <a:srgbClr val="000000">
                      <a:alpha val="43137"/>
                    </a:srgbClr>
                  </a:outerShdw>
                </a:effectLst>
              </a:rPr>
              <a:t>5</a:t>
            </a:r>
            <a:r>
              <a:rPr lang="en-US" sz="3200" b="1" dirty="0">
                <a:effectLst>
                  <a:outerShdw blurRad="38100" dist="38100" dir="2700000" algn="tl">
                    <a:srgbClr val="000000">
                      <a:alpha val="43137"/>
                    </a:srgbClr>
                  </a:outerShdw>
                </a:effectLst>
              </a:rPr>
              <a:t> At dusk they got up and went to the camp of the Arameans. When they reached the edge of the camp, no one was there, </a:t>
            </a:r>
          </a:p>
          <a:p>
            <a:r>
              <a:rPr lang="en-US" sz="3200" b="1" dirty="0">
                <a:solidFill>
                  <a:srgbClr val="FF0000"/>
                </a:solidFill>
                <a:effectLst>
                  <a:outerShdw blurRad="38100" dist="38100" dir="2700000" algn="tl">
                    <a:srgbClr val="000000">
                      <a:alpha val="43137"/>
                    </a:srgbClr>
                  </a:outerShdw>
                </a:effectLst>
              </a:rPr>
              <a:t>6</a:t>
            </a:r>
            <a:r>
              <a:rPr lang="en-US" sz="3200" b="1" dirty="0">
                <a:effectLst>
                  <a:outerShdw blurRad="38100" dist="38100" dir="2700000" algn="tl">
                    <a:srgbClr val="000000">
                      <a:alpha val="43137"/>
                    </a:srgbClr>
                  </a:outerShdw>
                </a:effectLst>
              </a:rPr>
              <a:t> for the Lord had caused the Arameans to hear the sound of chariots and horses and a great army, so that they said to one another, “Look, the king of Israel has hired the Hittite and Egyptian kings to attack us!”</a:t>
            </a:r>
          </a:p>
        </p:txBody>
      </p:sp>
    </p:spTree>
    <p:extLst>
      <p:ext uri="{BB962C8B-B14F-4D97-AF65-F5344CB8AC3E}">
        <p14:creationId xmlns:p14="http://schemas.microsoft.com/office/powerpoint/2010/main" val="147380394"/>
      </p:ext>
    </p:extLst>
  </p:cSld>
  <p:clrMapOvr>
    <a:masterClrMapping/>
  </p:clrMapOvr>
  <mc:AlternateContent xmlns:mc="http://schemas.openxmlformats.org/markup-compatibility/2006" xmlns:p14="http://schemas.microsoft.com/office/powerpoint/2010/main">
    <mc:Choice Requires="p14">
      <p:transition spd="slow" p14:dur="4000">
        <p14:vortex dir="r"/>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D0DE18B-1A99-4588-9E3E-BFA4EE13466F}"/>
              </a:ext>
            </a:extLst>
          </p:cNvPr>
          <p:cNvSpPr/>
          <p:nvPr/>
        </p:nvSpPr>
        <p:spPr>
          <a:xfrm>
            <a:off x="708338" y="540914"/>
            <a:ext cx="7868992" cy="1388072"/>
          </a:xfrm>
          <a:prstGeom prst="rect">
            <a:avLst/>
          </a:prstGeom>
        </p:spPr>
        <p:txBody>
          <a:bodyPr wrap="square">
            <a:spAutoFit/>
          </a:bodyPr>
          <a:lstStyle/>
          <a:p>
            <a:pPr marR="0" lvl="0">
              <a:lnSpc>
                <a:spcPct val="107000"/>
              </a:lnSpc>
              <a:spcBef>
                <a:spcPts val="0"/>
              </a:spcBef>
              <a:spcAft>
                <a:spcPts val="1500"/>
              </a:spcAft>
            </a:pPr>
            <a:r>
              <a:rPr lang="en-US" sz="8000" b="1" dirty="0">
                <a:ln w="28575">
                  <a:solidFill>
                    <a:srgbClr val="92D050"/>
                  </a:solidFill>
                </a:ln>
                <a:solidFill>
                  <a:srgbClr val="FF0000"/>
                </a:solidFill>
                <a:effectLst>
                  <a:outerShdw blurRad="38100" dist="38100" dir="2700000" algn="tl">
                    <a:srgbClr val="000000">
                      <a:alpha val="43137"/>
                    </a:srgbClr>
                  </a:outerShdw>
                </a:effectLst>
                <a:latin typeface="Chiller" panose="04020404031007020602" pitchFamily="82" charset="0"/>
                <a:ea typeface="Times New Roman" panose="02020603050405020304" pitchFamily="18" charset="0"/>
                <a:cs typeface="Times New Roman" panose="02020603050405020304" pitchFamily="18" charset="0"/>
              </a:rPr>
              <a:t>3. THE DUTY </a:t>
            </a:r>
            <a:r>
              <a:rPr lang="en-US" sz="5400" b="1" dirty="0">
                <a:ln w="28575">
                  <a:solidFill>
                    <a:srgbClr val="92D050"/>
                  </a:solidFill>
                </a:ln>
                <a:solidFill>
                  <a:srgbClr val="FF0000"/>
                </a:solidFill>
                <a:effectLst>
                  <a:outerShdw blurRad="38100" dist="38100" dir="2700000" algn="tl">
                    <a:srgbClr val="000000">
                      <a:alpha val="43137"/>
                    </a:srgbClr>
                  </a:outerShdw>
                </a:effectLst>
                <a:latin typeface="Chiller" panose="04020404031007020602" pitchFamily="82" charset="0"/>
                <a:ea typeface="Times New Roman" panose="02020603050405020304" pitchFamily="18" charset="0"/>
                <a:cs typeface="Times New Roman" panose="02020603050405020304" pitchFamily="18" charset="0"/>
              </a:rPr>
              <a:t>(v.9)</a:t>
            </a:r>
            <a:endParaRPr lang="en-US" sz="8000" b="1" dirty="0">
              <a:ln w="28575">
                <a:solidFill>
                  <a:srgbClr val="92D050"/>
                </a:solidFill>
              </a:ln>
              <a:solidFill>
                <a:srgbClr val="FF0000"/>
              </a:solidFill>
              <a:effectLst>
                <a:outerShdw blurRad="38100" dist="38100" dir="2700000" algn="tl">
                  <a:srgbClr val="000000">
                    <a:alpha val="43137"/>
                  </a:srgbClr>
                </a:outerShdw>
              </a:effectLst>
              <a:latin typeface="Chiller" panose="04020404031007020602" pitchFamily="82" charset="0"/>
              <a:ea typeface="Calibri" panose="020F0502020204030204" pitchFamily="34" charset="0"/>
              <a:cs typeface="Times New Roman" panose="02020603050405020304" pitchFamily="18" charset="0"/>
            </a:endParaRPr>
          </a:p>
        </p:txBody>
      </p:sp>
      <p:pic>
        <p:nvPicPr>
          <p:cNvPr id="3" name="Picture 2">
            <a:extLst>
              <a:ext uri="{FF2B5EF4-FFF2-40B4-BE49-F238E27FC236}">
                <a16:creationId xmlns:a16="http://schemas.microsoft.com/office/drawing/2014/main" id="{14443E37-ECDC-4CE7-81BC-F53784A72BA5}"/>
              </a:ext>
            </a:extLst>
          </p:cNvPr>
          <p:cNvPicPr>
            <a:picLocks noChangeAspect="1"/>
          </p:cNvPicPr>
          <p:nvPr/>
        </p:nvPicPr>
        <p:blipFill>
          <a:blip r:embed="rId2"/>
          <a:stretch>
            <a:fillRect/>
          </a:stretch>
        </p:blipFill>
        <p:spPr>
          <a:xfrm>
            <a:off x="7313053" y="2223530"/>
            <a:ext cx="4784502" cy="4093556"/>
          </a:xfrm>
          <a:prstGeom prst="rect">
            <a:avLst/>
          </a:prstGeom>
        </p:spPr>
      </p:pic>
      <p:sp>
        <p:nvSpPr>
          <p:cNvPr id="4" name="Rectangle 3">
            <a:extLst>
              <a:ext uri="{FF2B5EF4-FFF2-40B4-BE49-F238E27FC236}">
                <a16:creationId xmlns:a16="http://schemas.microsoft.com/office/drawing/2014/main" id="{860E1D39-A9BD-472A-8F5B-0F8D8E79EE76}"/>
              </a:ext>
            </a:extLst>
          </p:cNvPr>
          <p:cNvSpPr/>
          <p:nvPr/>
        </p:nvSpPr>
        <p:spPr>
          <a:xfrm>
            <a:off x="575256" y="2223529"/>
            <a:ext cx="6096000" cy="4031873"/>
          </a:xfrm>
          <a:prstGeom prst="rect">
            <a:avLst/>
          </a:prstGeom>
        </p:spPr>
        <p:txBody>
          <a:bodyPr>
            <a:spAutoFit/>
          </a:bodyPr>
          <a:lstStyle/>
          <a:p>
            <a:r>
              <a:rPr lang="en-US" sz="3200" b="1" dirty="0">
                <a:solidFill>
                  <a:srgbClr val="FF0000"/>
                </a:solidFill>
              </a:rPr>
              <a:t>9</a:t>
            </a:r>
            <a:r>
              <a:rPr lang="en-US" sz="3200" b="1" dirty="0"/>
              <a:t> Then they said to each other, “What we’re doing is not right. This is a day of good news and we are keeping it to ourselves. If we wait until daylight, punishment will overtake us. Let’s go at once and report this to the royal palace.”</a:t>
            </a:r>
          </a:p>
        </p:txBody>
      </p:sp>
    </p:spTree>
    <p:extLst>
      <p:ext uri="{BB962C8B-B14F-4D97-AF65-F5344CB8AC3E}">
        <p14:creationId xmlns:p14="http://schemas.microsoft.com/office/powerpoint/2010/main" val="2173758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down)">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79E4851-DFEF-48E7-987C-A6E23F73DBFD}"/>
              </a:ext>
            </a:extLst>
          </p:cNvPr>
          <p:cNvSpPr/>
          <p:nvPr/>
        </p:nvSpPr>
        <p:spPr>
          <a:xfrm>
            <a:off x="772732" y="811370"/>
            <a:ext cx="10637950" cy="1388072"/>
          </a:xfrm>
          <a:prstGeom prst="rect">
            <a:avLst/>
          </a:prstGeom>
        </p:spPr>
        <p:txBody>
          <a:bodyPr wrap="square">
            <a:spAutoFit/>
          </a:bodyPr>
          <a:lstStyle/>
          <a:p>
            <a:pPr marR="0" lvl="0">
              <a:lnSpc>
                <a:spcPct val="107000"/>
              </a:lnSpc>
              <a:spcBef>
                <a:spcPts val="0"/>
              </a:spcBef>
              <a:spcAft>
                <a:spcPts val="1500"/>
              </a:spcAft>
            </a:pPr>
            <a:r>
              <a:rPr lang="en-US" sz="8000" b="1" dirty="0">
                <a:ln w="28575">
                  <a:solidFill>
                    <a:srgbClr val="92D050"/>
                  </a:solidFill>
                </a:ln>
                <a:solidFill>
                  <a:srgbClr val="FF0000"/>
                </a:solidFill>
                <a:effectLst>
                  <a:outerShdw blurRad="38100" dist="38100" dir="2700000" algn="tl">
                    <a:srgbClr val="000000">
                      <a:alpha val="43137"/>
                    </a:srgbClr>
                  </a:outerShdw>
                </a:effectLst>
                <a:latin typeface="Chiller" panose="04020404031007020602" pitchFamily="82" charset="0"/>
                <a:ea typeface="Times New Roman" panose="02020603050405020304" pitchFamily="18" charset="0"/>
                <a:cs typeface="Times New Roman" panose="02020603050405020304" pitchFamily="18" charset="0"/>
              </a:rPr>
              <a:t>4. THE DELIVERANCE </a:t>
            </a:r>
            <a:r>
              <a:rPr lang="en-US" sz="4800" b="1" dirty="0">
                <a:ln w="28575">
                  <a:solidFill>
                    <a:srgbClr val="92D050"/>
                  </a:solidFill>
                </a:ln>
                <a:solidFill>
                  <a:srgbClr val="FF0000"/>
                </a:solidFill>
                <a:effectLst>
                  <a:outerShdw blurRad="38100" dist="38100" dir="2700000" algn="tl">
                    <a:srgbClr val="000000">
                      <a:alpha val="43137"/>
                    </a:srgbClr>
                  </a:outerShdw>
                </a:effectLst>
                <a:latin typeface="Chiller" panose="04020404031007020602" pitchFamily="82" charset="0"/>
                <a:ea typeface="Times New Roman" panose="02020603050405020304" pitchFamily="18" charset="0"/>
                <a:cs typeface="Times New Roman" panose="02020603050405020304" pitchFamily="18" charset="0"/>
              </a:rPr>
              <a:t>(v.16)</a:t>
            </a:r>
            <a:endParaRPr lang="en-US" sz="8000" b="1" dirty="0">
              <a:ln w="28575">
                <a:solidFill>
                  <a:srgbClr val="92D050"/>
                </a:solidFill>
              </a:ln>
              <a:solidFill>
                <a:srgbClr val="FF0000"/>
              </a:solidFill>
              <a:effectLst>
                <a:outerShdw blurRad="38100" dist="38100" dir="2700000" algn="tl">
                  <a:srgbClr val="000000">
                    <a:alpha val="43137"/>
                  </a:srgbClr>
                </a:outerShdw>
              </a:effectLst>
              <a:latin typeface="Chiller" panose="04020404031007020602" pitchFamily="82"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39AEF853-7AC7-4CB0-9245-C43B1A50D654}"/>
              </a:ext>
            </a:extLst>
          </p:cNvPr>
          <p:cNvSpPr/>
          <p:nvPr/>
        </p:nvSpPr>
        <p:spPr>
          <a:xfrm>
            <a:off x="1120462" y="2704562"/>
            <a:ext cx="6581104" cy="2554545"/>
          </a:xfrm>
          <a:prstGeom prst="rect">
            <a:avLst/>
          </a:prstGeom>
        </p:spPr>
        <p:txBody>
          <a:bodyPr wrap="square">
            <a:spAutoFit/>
          </a:bodyPr>
          <a:lstStyle/>
          <a:p>
            <a:r>
              <a:rPr lang="en-US" sz="3200" b="1" dirty="0">
                <a:solidFill>
                  <a:srgbClr val="FF0000"/>
                </a:solidFill>
              </a:rPr>
              <a:t>16</a:t>
            </a:r>
            <a:r>
              <a:rPr lang="en-US" sz="3200" b="1" dirty="0"/>
              <a:t> Then the people went out and plundered the camp of the Arameans. So a </a:t>
            </a:r>
            <a:r>
              <a:rPr lang="en-US" sz="3200" b="1" dirty="0" err="1"/>
              <a:t>seah</a:t>
            </a:r>
            <a:r>
              <a:rPr lang="en-US" sz="3200" b="1" dirty="0"/>
              <a:t> of the finest flour sold for a shekel, and two </a:t>
            </a:r>
            <a:r>
              <a:rPr lang="en-US" sz="3200" b="1" dirty="0" err="1"/>
              <a:t>seahs</a:t>
            </a:r>
            <a:r>
              <a:rPr lang="en-US" sz="3200" b="1" dirty="0"/>
              <a:t> of barley sold for a shekel, as the Lord had said.</a:t>
            </a:r>
          </a:p>
        </p:txBody>
      </p:sp>
      <p:pic>
        <p:nvPicPr>
          <p:cNvPr id="5" name="Picture 4">
            <a:extLst>
              <a:ext uri="{FF2B5EF4-FFF2-40B4-BE49-F238E27FC236}">
                <a16:creationId xmlns:a16="http://schemas.microsoft.com/office/drawing/2014/main" id="{7ED1E8FD-268D-4626-8C11-B0C4B59B371C}"/>
              </a:ext>
            </a:extLst>
          </p:cNvPr>
          <p:cNvPicPr>
            <a:picLocks noChangeAspect="1"/>
          </p:cNvPicPr>
          <p:nvPr/>
        </p:nvPicPr>
        <p:blipFill>
          <a:blip r:embed="rId2"/>
          <a:stretch>
            <a:fillRect/>
          </a:stretch>
        </p:blipFill>
        <p:spPr>
          <a:xfrm>
            <a:off x="7761073" y="2369714"/>
            <a:ext cx="4327760" cy="3902498"/>
          </a:xfrm>
          <a:prstGeom prst="rect">
            <a:avLst/>
          </a:prstGeom>
        </p:spPr>
      </p:pic>
    </p:spTree>
    <p:extLst>
      <p:ext uri="{BB962C8B-B14F-4D97-AF65-F5344CB8AC3E}">
        <p14:creationId xmlns:p14="http://schemas.microsoft.com/office/powerpoint/2010/main" val="42096775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down)">
                                      <p:cBhvr>
                                        <p:cTn id="1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395B0BD-5F0A-4531-A43F-848E1DF8A8AD}"/>
              </a:ext>
            </a:extLst>
          </p:cNvPr>
          <p:cNvPicPr>
            <a:picLocks noChangeAspect="1"/>
          </p:cNvPicPr>
          <p:nvPr/>
        </p:nvPicPr>
        <p:blipFill>
          <a:blip r:embed="rId2"/>
          <a:stretch>
            <a:fillRect/>
          </a:stretch>
        </p:blipFill>
        <p:spPr>
          <a:xfrm>
            <a:off x="7761073" y="2369714"/>
            <a:ext cx="4327760" cy="3902498"/>
          </a:xfrm>
          <a:prstGeom prst="rect">
            <a:avLst/>
          </a:prstGeom>
        </p:spPr>
      </p:pic>
    </p:spTree>
    <p:extLst>
      <p:ext uri="{BB962C8B-B14F-4D97-AF65-F5344CB8AC3E}">
        <p14:creationId xmlns:p14="http://schemas.microsoft.com/office/powerpoint/2010/main" val="22505380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C5EE87EF-685F-43DF-AF19-6122D9A27C3A}"/>
              </a:ext>
            </a:extLst>
          </p:cNvPr>
          <p:cNvPicPr>
            <a:picLocks noChangeAspect="1"/>
          </p:cNvPicPr>
          <p:nvPr/>
        </p:nvPicPr>
        <p:blipFill>
          <a:blip r:embed="rId2"/>
          <a:stretch>
            <a:fillRect/>
          </a:stretch>
        </p:blipFill>
        <p:spPr>
          <a:xfrm>
            <a:off x="834980" y="503886"/>
            <a:ext cx="4572000" cy="3429000"/>
          </a:xfrm>
          <a:prstGeom prst="rect">
            <a:avLst/>
          </a:prstGeom>
        </p:spPr>
      </p:pic>
      <p:pic>
        <p:nvPicPr>
          <p:cNvPr id="3" name="Picture 2">
            <a:extLst>
              <a:ext uri="{FF2B5EF4-FFF2-40B4-BE49-F238E27FC236}">
                <a16:creationId xmlns:a16="http://schemas.microsoft.com/office/drawing/2014/main" id="{E6FA513F-9B0E-4220-93A2-9FF6FEEB29E0}"/>
              </a:ext>
            </a:extLst>
          </p:cNvPr>
          <p:cNvPicPr>
            <a:picLocks noChangeAspect="1"/>
          </p:cNvPicPr>
          <p:nvPr/>
        </p:nvPicPr>
        <p:blipFill>
          <a:blip r:embed="rId3"/>
          <a:stretch>
            <a:fillRect/>
          </a:stretch>
        </p:blipFill>
        <p:spPr>
          <a:xfrm>
            <a:off x="5883498" y="503886"/>
            <a:ext cx="4572000" cy="3429000"/>
          </a:xfrm>
          <a:prstGeom prst="rect">
            <a:avLst/>
          </a:prstGeom>
        </p:spPr>
      </p:pic>
      <p:pic>
        <p:nvPicPr>
          <p:cNvPr id="4" name="Picture 3">
            <a:extLst>
              <a:ext uri="{FF2B5EF4-FFF2-40B4-BE49-F238E27FC236}">
                <a16:creationId xmlns:a16="http://schemas.microsoft.com/office/drawing/2014/main" id="{11EDB6F3-50B2-41F9-92FB-A1817CF1BA98}"/>
              </a:ext>
            </a:extLst>
          </p:cNvPr>
          <p:cNvPicPr>
            <a:picLocks noChangeAspect="1"/>
          </p:cNvPicPr>
          <p:nvPr/>
        </p:nvPicPr>
        <p:blipFill>
          <a:blip r:embed="rId4"/>
          <a:stretch>
            <a:fillRect/>
          </a:stretch>
        </p:blipFill>
        <p:spPr>
          <a:xfrm>
            <a:off x="834980" y="4108360"/>
            <a:ext cx="4572000" cy="2749639"/>
          </a:xfrm>
          <a:prstGeom prst="rect">
            <a:avLst/>
          </a:prstGeom>
        </p:spPr>
      </p:pic>
      <p:pic>
        <p:nvPicPr>
          <p:cNvPr id="5" name="Picture 4">
            <a:extLst>
              <a:ext uri="{FF2B5EF4-FFF2-40B4-BE49-F238E27FC236}">
                <a16:creationId xmlns:a16="http://schemas.microsoft.com/office/drawing/2014/main" id="{A69070FB-A895-4A4A-A8D7-6016375AAA9E}"/>
              </a:ext>
            </a:extLst>
          </p:cNvPr>
          <p:cNvPicPr>
            <a:picLocks noChangeAspect="1"/>
          </p:cNvPicPr>
          <p:nvPr/>
        </p:nvPicPr>
        <p:blipFill>
          <a:blip r:embed="rId5"/>
          <a:stretch>
            <a:fillRect/>
          </a:stretch>
        </p:blipFill>
        <p:spPr>
          <a:xfrm>
            <a:off x="5883498" y="4108360"/>
            <a:ext cx="4784502" cy="2749639"/>
          </a:xfrm>
          <a:prstGeom prst="rect">
            <a:avLst/>
          </a:prstGeom>
        </p:spPr>
      </p:pic>
    </p:spTree>
    <p:extLst>
      <p:ext uri="{BB962C8B-B14F-4D97-AF65-F5344CB8AC3E}">
        <p14:creationId xmlns:p14="http://schemas.microsoft.com/office/powerpoint/2010/main" val="19278452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3DC875F7-BE58-4526-BEC3-FCEF0A846BFC}"/>
              </a:ext>
            </a:extLst>
          </p:cNvPr>
          <p:cNvSpPr/>
          <p:nvPr/>
        </p:nvSpPr>
        <p:spPr>
          <a:xfrm>
            <a:off x="566670" y="631065"/>
            <a:ext cx="11256136" cy="6001643"/>
          </a:xfrm>
          <a:prstGeom prst="rect">
            <a:avLst/>
          </a:prstGeom>
        </p:spPr>
        <p:txBody>
          <a:bodyPr wrap="square">
            <a:spAutoFit/>
          </a:bodyPr>
          <a:lstStyle/>
          <a:p>
            <a:r>
              <a:rPr lang="en-US" sz="3200" b="1" dirty="0">
                <a:solidFill>
                  <a:srgbClr val="FF0000"/>
                </a:solidFill>
              </a:rPr>
              <a:t>7</a:t>
            </a:r>
            <a:r>
              <a:rPr lang="en-US" sz="3200" b="1" dirty="0"/>
              <a:t> So they got up and fled in the dusk and abandoned their tents and their horses and donkeys. They left the camp as it was and ran for their lives.</a:t>
            </a:r>
          </a:p>
          <a:p>
            <a:r>
              <a:rPr lang="en-US" sz="3200" b="1" dirty="0">
                <a:solidFill>
                  <a:srgbClr val="FF0000"/>
                </a:solidFill>
              </a:rPr>
              <a:t>8</a:t>
            </a:r>
            <a:r>
              <a:rPr lang="en-US" sz="3200" b="1" dirty="0"/>
              <a:t> The men who had leprosy reached the edge of the camp, entered one of the tents and ate and drank. Then they took silver, gold and clothes, and went off and hid them. They returned and entered another tent and took some things from it and hid them also.</a:t>
            </a:r>
          </a:p>
          <a:p>
            <a:r>
              <a:rPr lang="en-US" sz="3200" b="1" dirty="0">
                <a:solidFill>
                  <a:srgbClr val="FF0000"/>
                </a:solidFill>
              </a:rPr>
              <a:t>9</a:t>
            </a:r>
            <a:r>
              <a:rPr lang="en-US" sz="3200" b="1" dirty="0"/>
              <a:t> Then they said to each other, “What we’re doing is not right. This is a day of good news and we are keeping it to ourselves. If we wait until daylight, punishment will overtake us. Let’s go at once and report this to the royal palace.”</a:t>
            </a:r>
          </a:p>
        </p:txBody>
      </p:sp>
    </p:spTree>
    <p:extLst>
      <p:ext uri="{BB962C8B-B14F-4D97-AF65-F5344CB8AC3E}">
        <p14:creationId xmlns:p14="http://schemas.microsoft.com/office/powerpoint/2010/main" val="29986146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9708C49-4B51-434C-9332-2F983721460B}"/>
              </a:ext>
            </a:extLst>
          </p:cNvPr>
          <p:cNvPicPr>
            <a:picLocks noChangeAspect="1"/>
          </p:cNvPicPr>
          <p:nvPr/>
        </p:nvPicPr>
        <p:blipFill>
          <a:blip r:embed="rId2"/>
          <a:stretch>
            <a:fillRect/>
          </a:stretch>
        </p:blipFill>
        <p:spPr>
          <a:xfrm>
            <a:off x="386366" y="123679"/>
            <a:ext cx="11346288" cy="6610641"/>
          </a:xfrm>
          <a:prstGeom prst="rect">
            <a:avLst/>
          </a:prstGeom>
        </p:spPr>
      </p:pic>
      <p:sp>
        <p:nvSpPr>
          <p:cNvPr id="5" name="Rectangle 4">
            <a:extLst>
              <a:ext uri="{FF2B5EF4-FFF2-40B4-BE49-F238E27FC236}">
                <a16:creationId xmlns:a16="http://schemas.microsoft.com/office/drawing/2014/main" id="{89652E0E-8F3B-4838-B7F3-8180D185AD2A}"/>
              </a:ext>
            </a:extLst>
          </p:cNvPr>
          <p:cNvSpPr/>
          <p:nvPr/>
        </p:nvSpPr>
        <p:spPr>
          <a:xfrm>
            <a:off x="386366" y="1661350"/>
            <a:ext cx="11382778" cy="1146219"/>
          </a:xfrm>
          <a:prstGeom prst="rect">
            <a:avLst/>
          </a:prstGeom>
          <a:solidFill>
            <a:schemeClr val="lt1">
              <a:alpha val="96000"/>
            </a:schemeClr>
          </a:solid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3" name="Rectangle 2">
            <a:extLst>
              <a:ext uri="{FF2B5EF4-FFF2-40B4-BE49-F238E27FC236}">
                <a16:creationId xmlns:a16="http://schemas.microsoft.com/office/drawing/2014/main" id="{BF44CF75-8FB7-49DA-9273-CFF97FB01484}"/>
              </a:ext>
            </a:extLst>
          </p:cNvPr>
          <p:cNvSpPr/>
          <p:nvPr/>
        </p:nvSpPr>
        <p:spPr>
          <a:xfrm>
            <a:off x="914401" y="1506802"/>
            <a:ext cx="10406129" cy="1569660"/>
          </a:xfrm>
          <a:prstGeom prst="rect">
            <a:avLst/>
          </a:prstGeom>
        </p:spPr>
        <p:txBody>
          <a:bodyPr wrap="square">
            <a:spAutoFit/>
          </a:bodyPr>
          <a:lstStyle/>
          <a:p>
            <a:r>
              <a:rPr lang="en-US" sz="9600" b="1" dirty="0">
                <a:ln w="28575">
                  <a:solidFill>
                    <a:schemeClr val="bg2"/>
                  </a:solidFill>
                </a:ln>
                <a:solidFill>
                  <a:srgbClr val="FF0000"/>
                </a:solidFill>
                <a:effectLst>
                  <a:outerShdw blurRad="38100" dist="38100" dir="2700000" algn="tl">
                    <a:srgbClr val="000000">
                      <a:alpha val="43137"/>
                    </a:srgbClr>
                  </a:outerShdw>
                </a:effectLst>
                <a:latin typeface="Chiller" panose="04020404031007020602" pitchFamily="82" charset="0"/>
              </a:rPr>
              <a:t>WHY SIT HERE AND DIE?</a:t>
            </a:r>
          </a:p>
        </p:txBody>
      </p:sp>
    </p:spTree>
    <p:extLst>
      <p:ext uri="{BB962C8B-B14F-4D97-AF65-F5344CB8AC3E}">
        <p14:creationId xmlns:p14="http://schemas.microsoft.com/office/powerpoint/2010/main" val="765171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linds(horizontal)">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0"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edge">
                                      <p:cBhvr>
                                        <p:cTn id="12"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78220683-FC6E-49D4-8D34-CE72C54EAE81}"/>
              </a:ext>
            </a:extLst>
          </p:cNvPr>
          <p:cNvSpPr/>
          <p:nvPr/>
        </p:nvSpPr>
        <p:spPr>
          <a:xfrm>
            <a:off x="1867437" y="953038"/>
            <a:ext cx="8706117" cy="3785652"/>
          </a:xfrm>
          <a:prstGeom prst="rect">
            <a:avLst/>
          </a:prstGeom>
        </p:spPr>
        <p:txBody>
          <a:bodyPr wrap="square">
            <a:spAutoFit/>
          </a:bodyPr>
          <a:lstStyle/>
          <a:p>
            <a:pPr algn="ctr"/>
            <a:r>
              <a:rPr lang="en-US" sz="4000" b="1" dirty="0">
                <a:solidFill>
                  <a:srgbClr val="FF0000"/>
                </a:solidFill>
              </a:rPr>
              <a:t>Deuteronomy 28:53 </a:t>
            </a:r>
          </a:p>
          <a:p>
            <a:r>
              <a:rPr lang="en-US" sz="4000" b="1" dirty="0">
                <a:solidFill>
                  <a:srgbClr val="FF0000"/>
                </a:solidFill>
              </a:rPr>
              <a:t>53</a:t>
            </a:r>
            <a:r>
              <a:rPr lang="en-US" sz="4000" b="1" dirty="0"/>
              <a:t> Because of the suffering your enemy will inflict on you during the siege, you will eat the fruit of the womb, the flesh of the sons and daughters the LORD your God has given you.</a:t>
            </a:r>
          </a:p>
        </p:txBody>
      </p:sp>
    </p:spTree>
    <p:extLst>
      <p:ext uri="{BB962C8B-B14F-4D97-AF65-F5344CB8AC3E}">
        <p14:creationId xmlns:p14="http://schemas.microsoft.com/office/powerpoint/2010/main" val="42842622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CE146DE-F493-4D37-9287-F3F30BE2DA2E}"/>
              </a:ext>
            </a:extLst>
          </p:cNvPr>
          <p:cNvSpPr/>
          <p:nvPr/>
        </p:nvSpPr>
        <p:spPr>
          <a:xfrm>
            <a:off x="811369" y="721217"/>
            <a:ext cx="9968248" cy="4832092"/>
          </a:xfrm>
          <a:prstGeom prst="rect">
            <a:avLst/>
          </a:prstGeom>
        </p:spPr>
        <p:txBody>
          <a:bodyPr wrap="square">
            <a:spAutoFit/>
          </a:bodyPr>
          <a:lstStyle/>
          <a:p>
            <a:r>
              <a:rPr lang="en-US" sz="4400" b="1" dirty="0">
                <a:solidFill>
                  <a:srgbClr val="FF0000"/>
                </a:solidFill>
              </a:rPr>
              <a:t>V. 1</a:t>
            </a:r>
          </a:p>
          <a:p>
            <a:r>
              <a:rPr lang="en-US" sz="4400" b="1" dirty="0"/>
              <a:t>Then Elisha said, “Listen to the word of the LORD; thus says the LORD, ‘Tomorrow about this time a measure of fine flour will be sold for a shekel, and two measures of barley for a shekel, in the gate of Samaria.'”</a:t>
            </a:r>
          </a:p>
        </p:txBody>
      </p:sp>
    </p:spTree>
    <p:extLst>
      <p:ext uri="{BB962C8B-B14F-4D97-AF65-F5344CB8AC3E}">
        <p14:creationId xmlns:p14="http://schemas.microsoft.com/office/powerpoint/2010/main" val="33539951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7A35A59-0043-4D1A-833D-72684F03A266}"/>
              </a:ext>
            </a:extLst>
          </p:cNvPr>
          <p:cNvSpPr/>
          <p:nvPr/>
        </p:nvSpPr>
        <p:spPr>
          <a:xfrm>
            <a:off x="1378039" y="734094"/>
            <a:ext cx="9195516" cy="5078313"/>
          </a:xfrm>
          <a:prstGeom prst="rect">
            <a:avLst/>
          </a:prstGeom>
        </p:spPr>
        <p:txBody>
          <a:bodyPr wrap="square">
            <a:spAutoFit/>
          </a:bodyPr>
          <a:lstStyle/>
          <a:p>
            <a:pPr algn="ctr"/>
            <a:r>
              <a:rPr lang="en-US" sz="3600" b="1" dirty="0">
                <a:solidFill>
                  <a:srgbClr val="FF0000"/>
                </a:solidFill>
              </a:rPr>
              <a:t>2 Hari 7:1 </a:t>
            </a:r>
          </a:p>
          <a:p>
            <a:r>
              <a:rPr lang="en-US" sz="3600" b="1" dirty="0" err="1"/>
              <a:t>Mitubag</a:t>
            </a:r>
            <a:r>
              <a:rPr lang="en-US" sz="3600" b="1" dirty="0"/>
              <a:t> </a:t>
            </a:r>
            <a:r>
              <a:rPr lang="en-US" sz="3600" b="1" dirty="0" err="1"/>
              <a:t>si</a:t>
            </a:r>
            <a:r>
              <a:rPr lang="en-US" sz="3600" b="1" dirty="0"/>
              <a:t> Eliseo, “</a:t>
            </a:r>
            <a:r>
              <a:rPr lang="en-US" sz="3600" b="1" dirty="0" err="1"/>
              <a:t>Pamatia</a:t>
            </a:r>
            <a:r>
              <a:rPr lang="en-US" sz="3600" b="1" dirty="0"/>
              <a:t> </a:t>
            </a:r>
            <a:r>
              <a:rPr lang="en-US" sz="3600" b="1" dirty="0" err="1"/>
              <a:t>kining</a:t>
            </a:r>
            <a:r>
              <a:rPr lang="en-US" sz="3600" b="1" dirty="0"/>
              <a:t> </a:t>
            </a:r>
            <a:r>
              <a:rPr lang="en-US" sz="3600" b="1" dirty="0" err="1"/>
              <a:t>giingon</a:t>
            </a:r>
            <a:r>
              <a:rPr lang="en-US" sz="3600" b="1" dirty="0"/>
              <a:t> </a:t>
            </a:r>
            <a:r>
              <a:rPr lang="en-US" sz="3600" b="1" dirty="0" err="1"/>
              <a:t>sa</a:t>
            </a:r>
            <a:r>
              <a:rPr lang="en-US" sz="3600" b="1" dirty="0"/>
              <a:t> GINOO: ‘Sa </a:t>
            </a:r>
            <a:r>
              <a:rPr lang="en-US" sz="3600" b="1" dirty="0" err="1"/>
              <a:t>ingon</a:t>
            </a:r>
            <a:r>
              <a:rPr lang="en-US" sz="3600" b="1" dirty="0"/>
              <a:t> </a:t>
            </a:r>
            <a:r>
              <a:rPr lang="en-US" sz="3600" b="1" dirty="0" err="1"/>
              <a:t>niining</a:t>
            </a:r>
            <a:r>
              <a:rPr lang="en-US" sz="3600" b="1" dirty="0"/>
              <a:t> </a:t>
            </a:r>
            <a:r>
              <a:rPr lang="en-US" sz="3600" b="1" dirty="0" err="1"/>
              <a:t>orasa</a:t>
            </a:r>
            <a:r>
              <a:rPr lang="en-US" sz="3600" b="1" dirty="0"/>
              <a:t> </a:t>
            </a:r>
            <a:r>
              <a:rPr lang="en-US" sz="3600" b="1" dirty="0" err="1"/>
              <a:t>ugma</a:t>
            </a:r>
            <a:r>
              <a:rPr lang="en-US" sz="3600" b="1" dirty="0"/>
              <a:t>, </a:t>
            </a:r>
            <a:r>
              <a:rPr lang="en-US" sz="3600" b="1" dirty="0" err="1"/>
              <a:t>mahimong</a:t>
            </a:r>
            <a:r>
              <a:rPr lang="en-US" sz="3600" b="1" dirty="0"/>
              <a:t> </a:t>
            </a:r>
            <a:r>
              <a:rPr lang="en-US" sz="3600" b="1" dirty="0" err="1"/>
              <a:t>barato</a:t>
            </a:r>
            <a:r>
              <a:rPr lang="en-US" sz="3600" b="1" dirty="0"/>
              <a:t> ang </a:t>
            </a:r>
            <a:r>
              <a:rPr lang="en-US" sz="3600" b="1" dirty="0" err="1"/>
              <a:t>mga</a:t>
            </a:r>
            <a:r>
              <a:rPr lang="en-US" sz="3600" b="1" dirty="0"/>
              <a:t> </a:t>
            </a:r>
            <a:r>
              <a:rPr lang="en-US" sz="3600" b="1" dirty="0" err="1"/>
              <a:t>palaliton</a:t>
            </a:r>
            <a:r>
              <a:rPr lang="en-US" sz="3600" b="1" dirty="0"/>
              <a:t> </a:t>
            </a:r>
            <a:r>
              <a:rPr lang="en-US" sz="3600" b="1" dirty="0" err="1"/>
              <a:t>sa</a:t>
            </a:r>
            <a:r>
              <a:rPr lang="en-US" sz="3600" b="1" dirty="0"/>
              <a:t> </a:t>
            </a:r>
            <a:r>
              <a:rPr lang="en-US" sz="3600" b="1" dirty="0" err="1"/>
              <a:t>merkado</a:t>
            </a:r>
            <a:r>
              <a:rPr lang="en-US" sz="3600" b="1" dirty="0"/>
              <a:t> </a:t>
            </a:r>
            <a:r>
              <a:rPr lang="en-US" sz="3600" b="1" dirty="0" err="1"/>
              <a:t>sa</a:t>
            </a:r>
            <a:r>
              <a:rPr lang="en-US" sz="3600" b="1" dirty="0"/>
              <a:t> Samaria. Ang </a:t>
            </a:r>
            <a:r>
              <a:rPr lang="en-US" sz="3600" b="1" dirty="0" err="1"/>
              <a:t>tulo</a:t>
            </a:r>
            <a:r>
              <a:rPr lang="en-US" sz="3600" b="1" dirty="0"/>
              <a:t> ka </a:t>
            </a:r>
            <a:r>
              <a:rPr lang="en-US" sz="3600" b="1" dirty="0" err="1"/>
              <a:t>gantang</a:t>
            </a:r>
            <a:r>
              <a:rPr lang="en-US" sz="3600" b="1" dirty="0"/>
              <a:t> </a:t>
            </a:r>
            <a:r>
              <a:rPr lang="en-US" sz="3600" b="1" dirty="0" err="1"/>
              <a:t>nga</a:t>
            </a:r>
            <a:r>
              <a:rPr lang="en-US" sz="3600" b="1" dirty="0"/>
              <a:t> </a:t>
            </a:r>
            <a:r>
              <a:rPr lang="en-US" sz="3600" b="1" dirty="0" err="1"/>
              <a:t>harina</a:t>
            </a:r>
            <a:r>
              <a:rPr lang="en-US" sz="3600" b="1" dirty="0"/>
              <a:t> </a:t>
            </a:r>
            <a:r>
              <a:rPr lang="en-US" sz="3600" b="1" dirty="0" err="1"/>
              <a:t>ibaligya</a:t>
            </a:r>
            <a:r>
              <a:rPr lang="en-US" sz="3600" b="1" dirty="0"/>
              <a:t> </a:t>
            </a:r>
            <a:r>
              <a:rPr lang="en-US" sz="3600" b="1" dirty="0" err="1"/>
              <a:t>na</a:t>
            </a:r>
            <a:r>
              <a:rPr lang="en-US" sz="3600" b="1" dirty="0"/>
              <a:t> </a:t>
            </a:r>
            <a:r>
              <a:rPr lang="en-US" sz="3600" b="1" dirty="0" err="1"/>
              <a:t>lang</a:t>
            </a:r>
            <a:r>
              <a:rPr lang="en-US" sz="3600" b="1" dirty="0"/>
              <a:t> </a:t>
            </a:r>
            <a:r>
              <a:rPr lang="en-US" sz="3600" b="1" dirty="0" err="1"/>
              <a:t>sa</a:t>
            </a:r>
            <a:r>
              <a:rPr lang="en-US" sz="3600" b="1" dirty="0"/>
              <a:t> </a:t>
            </a:r>
            <a:r>
              <a:rPr lang="en-US" sz="3600" b="1" dirty="0" err="1"/>
              <a:t>kantidad</a:t>
            </a:r>
            <a:r>
              <a:rPr lang="en-US" sz="3600" b="1" dirty="0"/>
              <a:t> </a:t>
            </a:r>
            <a:r>
              <a:rPr lang="en-US" sz="3600" b="1" dirty="0" err="1"/>
              <a:t>nga</a:t>
            </a:r>
            <a:r>
              <a:rPr lang="en-US" sz="3600" b="1" dirty="0"/>
              <a:t> </a:t>
            </a:r>
            <a:r>
              <a:rPr lang="en-US" sz="3600" b="1" dirty="0" err="1"/>
              <a:t>usa</a:t>
            </a:r>
            <a:r>
              <a:rPr lang="en-US" sz="3600" b="1" dirty="0"/>
              <a:t> ka </a:t>
            </a:r>
            <a:r>
              <a:rPr lang="en-US" sz="3600" b="1" dirty="0" err="1"/>
              <a:t>buok</a:t>
            </a:r>
            <a:r>
              <a:rPr lang="en-US" sz="3600" b="1" dirty="0"/>
              <a:t> </a:t>
            </a:r>
            <a:r>
              <a:rPr lang="en-US" sz="3600" b="1" dirty="0" err="1"/>
              <a:t>nga</a:t>
            </a:r>
            <a:r>
              <a:rPr lang="en-US" sz="3600" b="1" dirty="0"/>
              <a:t> </a:t>
            </a:r>
            <a:r>
              <a:rPr lang="en-US" sz="3600" b="1" dirty="0" err="1"/>
              <a:t>pilak</a:t>
            </a:r>
            <a:r>
              <a:rPr lang="en-US" sz="3600" b="1" dirty="0"/>
              <a:t>, ug ang </a:t>
            </a:r>
            <a:r>
              <a:rPr lang="en-US" sz="3600" b="1" dirty="0" err="1"/>
              <a:t>unom</a:t>
            </a:r>
            <a:r>
              <a:rPr lang="en-US" sz="3600" b="1" dirty="0"/>
              <a:t> ka </a:t>
            </a:r>
            <a:r>
              <a:rPr lang="en-US" sz="3600" b="1" dirty="0" err="1"/>
              <a:t>gantang</a:t>
            </a:r>
            <a:r>
              <a:rPr lang="en-US" sz="3600" b="1" dirty="0"/>
              <a:t> </a:t>
            </a:r>
            <a:r>
              <a:rPr lang="en-US" sz="3600" b="1" dirty="0" err="1"/>
              <a:t>nga</a:t>
            </a:r>
            <a:r>
              <a:rPr lang="en-US" sz="3600" b="1" dirty="0"/>
              <a:t> barley </a:t>
            </a:r>
            <a:r>
              <a:rPr lang="en-US" sz="3600" b="1" dirty="0" err="1"/>
              <a:t>ibaligya</a:t>
            </a:r>
            <a:r>
              <a:rPr lang="en-US" sz="3600" b="1" dirty="0"/>
              <a:t> </a:t>
            </a:r>
            <a:r>
              <a:rPr lang="en-US" sz="3600" b="1" dirty="0" err="1"/>
              <a:t>usab</a:t>
            </a:r>
            <a:r>
              <a:rPr lang="en-US" sz="3600" b="1" dirty="0"/>
              <a:t> </a:t>
            </a:r>
            <a:r>
              <a:rPr lang="en-US" sz="3600" b="1" dirty="0" err="1"/>
              <a:t>sa</a:t>
            </a:r>
            <a:r>
              <a:rPr lang="en-US" sz="3600" b="1" dirty="0"/>
              <a:t> </a:t>
            </a:r>
            <a:r>
              <a:rPr lang="en-US" sz="3600" b="1" dirty="0" err="1"/>
              <a:t>kantidad</a:t>
            </a:r>
            <a:r>
              <a:rPr lang="en-US" sz="3600" b="1" dirty="0"/>
              <a:t> </a:t>
            </a:r>
            <a:r>
              <a:rPr lang="en-US" sz="3600" b="1" dirty="0" err="1"/>
              <a:t>nga</a:t>
            </a:r>
            <a:r>
              <a:rPr lang="en-US" sz="3600" b="1" dirty="0"/>
              <a:t> </a:t>
            </a:r>
            <a:r>
              <a:rPr lang="en-US" sz="3600" b="1" dirty="0" err="1"/>
              <a:t>usa</a:t>
            </a:r>
            <a:r>
              <a:rPr lang="en-US" sz="3600" b="1" dirty="0"/>
              <a:t> ka </a:t>
            </a:r>
            <a:r>
              <a:rPr lang="en-US" sz="3600" b="1" dirty="0" err="1"/>
              <a:t>buok</a:t>
            </a:r>
            <a:r>
              <a:rPr lang="en-US" sz="3600" b="1" dirty="0"/>
              <a:t> </a:t>
            </a:r>
            <a:r>
              <a:rPr lang="en-US" sz="3600" b="1" dirty="0" err="1"/>
              <a:t>nga</a:t>
            </a:r>
            <a:r>
              <a:rPr lang="en-US" sz="3600" b="1" dirty="0"/>
              <a:t> </a:t>
            </a:r>
            <a:r>
              <a:rPr lang="en-US" sz="3600" b="1" dirty="0" err="1"/>
              <a:t>pilak</a:t>
            </a:r>
            <a:r>
              <a:rPr lang="en-US" sz="3600" b="1" dirty="0"/>
              <a:t>.’ ”</a:t>
            </a:r>
          </a:p>
        </p:txBody>
      </p:sp>
    </p:spTree>
    <p:extLst>
      <p:ext uri="{BB962C8B-B14F-4D97-AF65-F5344CB8AC3E}">
        <p14:creationId xmlns:p14="http://schemas.microsoft.com/office/powerpoint/2010/main" val="890563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D21F73C-C1CD-4603-A893-4461E7A7C51A}"/>
              </a:ext>
            </a:extLst>
          </p:cNvPr>
          <p:cNvSpPr/>
          <p:nvPr/>
        </p:nvSpPr>
        <p:spPr>
          <a:xfrm>
            <a:off x="978793" y="746975"/>
            <a:ext cx="10019765" cy="5509200"/>
          </a:xfrm>
          <a:prstGeom prst="rect">
            <a:avLst/>
          </a:prstGeom>
        </p:spPr>
        <p:txBody>
          <a:bodyPr wrap="square">
            <a:spAutoFit/>
          </a:bodyPr>
          <a:lstStyle/>
          <a:p>
            <a:r>
              <a:rPr lang="en-US" sz="4400" b="1" dirty="0"/>
              <a:t>V. 2</a:t>
            </a:r>
          </a:p>
          <a:p>
            <a:r>
              <a:rPr lang="en-US" sz="4400" b="1" dirty="0"/>
              <a:t>The royal officer on whose hand the king was leaning answered the man of God and said, “Behold, if the LORD should make windows in heaven, could this thing be?” Then he said, “Behold, you will see it with your own eyes, but you will not eat of it.”</a:t>
            </a:r>
          </a:p>
        </p:txBody>
      </p:sp>
    </p:spTree>
    <p:extLst>
      <p:ext uri="{BB962C8B-B14F-4D97-AF65-F5344CB8AC3E}">
        <p14:creationId xmlns:p14="http://schemas.microsoft.com/office/powerpoint/2010/main" val="12233664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F543B29-A347-4FF9-B46F-C46D7160776A}"/>
              </a:ext>
            </a:extLst>
          </p:cNvPr>
          <p:cNvPicPr>
            <a:picLocks noChangeAspect="1"/>
          </p:cNvPicPr>
          <p:nvPr/>
        </p:nvPicPr>
        <p:blipFill>
          <a:blip r:embed="rId2"/>
          <a:stretch>
            <a:fillRect/>
          </a:stretch>
        </p:blipFill>
        <p:spPr>
          <a:xfrm>
            <a:off x="7765962" y="2550017"/>
            <a:ext cx="4314422" cy="3833639"/>
          </a:xfrm>
          <a:prstGeom prst="rect">
            <a:avLst/>
          </a:prstGeom>
        </p:spPr>
      </p:pic>
      <p:sp>
        <p:nvSpPr>
          <p:cNvPr id="3" name="Rectangle 2">
            <a:extLst>
              <a:ext uri="{FF2B5EF4-FFF2-40B4-BE49-F238E27FC236}">
                <a16:creationId xmlns:a16="http://schemas.microsoft.com/office/drawing/2014/main" id="{D219ADD2-DC8C-4B6E-B478-BA295925B158}"/>
              </a:ext>
            </a:extLst>
          </p:cNvPr>
          <p:cNvSpPr/>
          <p:nvPr/>
        </p:nvSpPr>
        <p:spPr>
          <a:xfrm>
            <a:off x="412124" y="515156"/>
            <a:ext cx="10251583" cy="1388072"/>
          </a:xfrm>
          <a:prstGeom prst="rect">
            <a:avLst/>
          </a:prstGeom>
        </p:spPr>
        <p:txBody>
          <a:bodyPr wrap="square">
            <a:spAutoFit/>
          </a:bodyPr>
          <a:lstStyle/>
          <a:p>
            <a:pPr marL="342900" marR="0" lvl="0" indent="-342900">
              <a:lnSpc>
                <a:spcPct val="107000"/>
              </a:lnSpc>
              <a:spcBef>
                <a:spcPts val="0"/>
              </a:spcBef>
              <a:spcAft>
                <a:spcPts val="1500"/>
              </a:spcAft>
              <a:buFont typeface="+mj-lt"/>
              <a:buAutoNum type="arabicPeriod"/>
            </a:pPr>
            <a:r>
              <a:rPr lang="en-US" sz="8000" b="1" dirty="0">
                <a:ln w="28575">
                  <a:solidFill>
                    <a:srgbClr val="92D050"/>
                  </a:solidFill>
                </a:ln>
                <a:solidFill>
                  <a:srgbClr val="FF0000"/>
                </a:solidFill>
                <a:latin typeface="Chiller" panose="04020404031007020602" pitchFamily="82" charset="0"/>
                <a:ea typeface="Times New Roman" panose="02020603050405020304" pitchFamily="18" charset="0"/>
                <a:cs typeface="Times New Roman" panose="02020603050405020304" pitchFamily="18" charset="0"/>
              </a:rPr>
              <a:t>THE DESPERATION </a:t>
            </a:r>
            <a:r>
              <a:rPr lang="en-US" sz="4800" b="1" dirty="0">
                <a:ln w="28575">
                  <a:solidFill>
                    <a:srgbClr val="92D050"/>
                  </a:solidFill>
                </a:ln>
                <a:solidFill>
                  <a:srgbClr val="FF0000"/>
                </a:solidFill>
                <a:latin typeface="Chiller" panose="04020404031007020602" pitchFamily="82" charset="0"/>
                <a:ea typeface="Times New Roman" panose="02020603050405020304" pitchFamily="18" charset="0"/>
                <a:cs typeface="Times New Roman" panose="02020603050405020304" pitchFamily="18" charset="0"/>
              </a:rPr>
              <a:t>(vv.3-4)</a:t>
            </a:r>
            <a:endParaRPr lang="en-US" sz="7200" b="1" dirty="0">
              <a:ln w="28575">
                <a:solidFill>
                  <a:srgbClr val="92D050"/>
                </a:solidFill>
              </a:ln>
              <a:solidFill>
                <a:srgbClr val="FF0000"/>
              </a:solidFill>
              <a:effectLst/>
              <a:latin typeface="Chiller" panose="04020404031007020602" pitchFamily="82"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7A4F7554-B2A9-4E12-B50E-CDEA8C06D576}"/>
              </a:ext>
            </a:extLst>
          </p:cNvPr>
          <p:cNvSpPr/>
          <p:nvPr/>
        </p:nvSpPr>
        <p:spPr>
          <a:xfrm>
            <a:off x="523740" y="2413338"/>
            <a:ext cx="6559640" cy="3970318"/>
          </a:xfrm>
          <a:prstGeom prst="rect">
            <a:avLst/>
          </a:prstGeom>
        </p:spPr>
        <p:txBody>
          <a:bodyPr wrap="square">
            <a:spAutoFit/>
          </a:bodyPr>
          <a:lstStyle/>
          <a:p>
            <a:r>
              <a:rPr lang="en-US" sz="2800" b="1" dirty="0">
                <a:solidFill>
                  <a:srgbClr val="FF0000"/>
                </a:solidFill>
                <a:effectLst>
                  <a:outerShdw blurRad="38100" dist="38100" dir="2700000" algn="tl">
                    <a:srgbClr val="000000">
                      <a:alpha val="43137"/>
                    </a:srgbClr>
                  </a:outerShdw>
                </a:effectLst>
              </a:rPr>
              <a:t>3</a:t>
            </a:r>
            <a:r>
              <a:rPr lang="en-US" sz="2800" b="1" dirty="0">
                <a:effectLst>
                  <a:outerShdw blurRad="38100" dist="38100" dir="2700000" algn="tl">
                    <a:srgbClr val="000000">
                      <a:alpha val="43137"/>
                    </a:srgbClr>
                  </a:outerShdw>
                </a:effectLst>
              </a:rPr>
              <a:t> Now there were four men with leprosy at the entrance of the city gate. They said to each other, “Why stay here until we die?</a:t>
            </a:r>
            <a:r>
              <a:rPr lang="en-US" sz="2800" b="1" dirty="0">
                <a:solidFill>
                  <a:srgbClr val="FF0000"/>
                </a:solidFill>
                <a:effectLst>
                  <a:outerShdw blurRad="38100" dist="38100" dir="2700000" algn="tl">
                    <a:srgbClr val="000000">
                      <a:alpha val="43137"/>
                    </a:srgbClr>
                  </a:outerShdw>
                </a:effectLst>
              </a:rPr>
              <a:t> </a:t>
            </a:r>
          </a:p>
          <a:p>
            <a:r>
              <a:rPr lang="en-US" sz="2800" b="1" dirty="0">
                <a:solidFill>
                  <a:srgbClr val="FF0000"/>
                </a:solidFill>
                <a:effectLst>
                  <a:outerShdw blurRad="38100" dist="38100" dir="2700000" algn="tl">
                    <a:srgbClr val="000000">
                      <a:alpha val="43137"/>
                    </a:srgbClr>
                  </a:outerShdw>
                </a:effectLst>
              </a:rPr>
              <a:t>4 </a:t>
            </a:r>
            <a:r>
              <a:rPr lang="en-US" sz="2800" b="1" dirty="0">
                <a:effectLst>
                  <a:outerShdw blurRad="38100" dist="38100" dir="2700000" algn="tl">
                    <a:srgbClr val="000000">
                      <a:alpha val="43137"/>
                    </a:srgbClr>
                  </a:outerShdw>
                </a:effectLst>
              </a:rPr>
              <a:t>If we say, ‘We’ll go into the city’—the famine is there, and we will die. And if we stay here, we will die. So let’s go over to the camp of the Arameans and surrender. If they spare us, we live; if they kill us, then we die.”</a:t>
            </a:r>
          </a:p>
        </p:txBody>
      </p:sp>
    </p:spTree>
    <p:extLst>
      <p:ext uri="{BB962C8B-B14F-4D97-AF65-F5344CB8AC3E}">
        <p14:creationId xmlns:p14="http://schemas.microsoft.com/office/powerpoint/2010/main" val="3526528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circle(in)">
                                      <p:cBhvr>
                                        <p:cTn id="7" dur="20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down)">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20" presetClass="entr" presetSubtype="0"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edge">
                                      <p:cBhvr>
                                        <p:cTn id="17"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283B91AD-932F-4858-AB0F-06502621D9DB}"/>
              </a:ext>
            </a:extLst>
          </p:cNvPr>
          <p:cNvSpPr/>
          <p:nvPr/>
        </p:nvSpPr>
        <p:spPr>
          <a:xfrm>
            <a:off x="321972" y="128792"/>
            <a:ext cx="9865217" cy="1388072"/>
          </a:xfrm>
          <a:prstGeom prst="rect">
            <a:avLst/>
          </a:prstGeom>
        </p:spPr>
        <p:txBody>
          <a:bodyPr wrap="square">
            <a:spAutoFit/>
          </a:bodyPr>
          <a:lstStyle/>
          <a:p>
            <a:pPr marR="0" lvl="0">
              <a:lnSpc>
                <a:spcPct val="107000"/>
              </a:lnSpc>
              <a:spcBef>
                <a:spcPts val="0"/>
              </a:spcBef>
              <a:spcAft>
                <a:spcPts val="1500"/>
              </a:spcAft>
            </a:pPr>
            <a:r>
              <a:rPr lang="en-US" sz="8000" b="1" dirty="0">
                <a:ln w="28575">
                  <a:solidFill>
                    <a:srgbClr val="92D050"/>
                  </a:solidFill>
                </a:ln>
                <a:solidFill>
                  <a:srgbClr val="FF0000"/>
                </a:solidFill>
                <a:effectLst>
                  <a:outerShdw blurRad="38100" dist="38100" dir="2700000" algn="tl">
                    <a:srgbClr val="000000">
                      <a:alpha val="43137"/>
                    </a:srgbClr>
                  </a:outerShdw>
                </a:effectLst>
                <a:latin typeface="Chiller" panose="04020404031007020602" pitchFamily="82" charset="0"/>
                <a:ea typeface="Times New Roman" panose="02020603050405020304" pitchFamily="18" charset="0"/>
                <a:cs typeface="Times New Roman" panose="02020603050405020304" pitchFamily="18" charset="0"/>
              </a:rPr>
              <a:t>2. THE DISCOVERY </a:t>
            </a:r>
            <a:r>
              <a:rPr lang="en-US" sz="5400" b="1" dirty="0">
                <a:ln w="28575">
                  <a:solidFill>
                    <a:srgbClr val="92D050"/>
                  </a:solidFill>
                </a:ln>
                <a:solidFill>
                  <a:srgbClr val="FF0000"/>
                </a:solidFill>
                <a:effectLst>
                  <a:outerShdw blurRad="38100" dist="38100" dir="2700000" algn="tl">
                    <a:srgbClr val="000000">
                      <a:alpha val="43137"/>
                    </a:srgbClr>
                  </a:outerShdw>
                </a:effectLst>
                <a:latin typeface="Chiller" panose="04020404031007020602" pitchFamily="82" charset="0"/>
                <a:ea typeface="Times New Roman" panose="02020603050405020304" pitchFamily="18" charset="0"/>
                <a:cs typeface="Times New Roman" panose="02020603050405020304" pitchFamily="18" charset="0"/>
              </a:rPr>
              <a:t>(vv.5-8)</a:t>
            </a:r>
            <a:endParaRPr lang="en-US" sz="8000" b="1" dirty="0">
              <a:ln w="28575">
                <a:solidFill>
                  <a:srgbClr val="92D050"/>
                </a:solidFill>
              </a:ln>
              <a:solidFill>
                <a:srgbClr val="FF0000"/>
              </a:solidFill>
              <a:effectLst>
                <a:outerShdw blurRad="38100" dist="38100" dir="2700000" algn="tl">
                  <a:srgbClr val="000000">
                    <a:alpha val="43137"/>
                  </a:srgbClr>
                </a:outerShdw>
              </a:effectLst>
              <a:latin typeface="Chiller" panose="04020404031007020602" pitchFamily="82"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2BE0F2DA-BDA5-4FF3-B0C8-F0AEE757F134}"/>
              </a:ext>
            </a:extLst>
          </p:cNvPr>
          <p:cNvSpPr/>
          <p:nvPr/>
        </p:nvSpPr>
        <p:spPr>
          <a:xfrm>
            <a:off x="244696" y="1223491"/>
            <a:ext cx="7675810" cy="6370975"/>
          </a:xfrm>
          <a:prstGeom prst="rect">
            <a:avLst/>
          </a:prstGeom>
        </p:spPr>
        <p:txBody>
          <a:bodyPr wrap="square">
            <a:spAutoFit/>
          </a:bodyPr>
          <a:lstStyle/>
          <a:p>
            <a:r>
              <a:rPr lang="en-US" sz="2400" b="1" dirty="0">
                <a:solidFill>
                  <a:srgbClr val="FF0000"/>
                </a:solidFill>
                <a:effectLst>
                  <a:outerShdw blurRad="38100" dist="38100" dir="2700000" algn="tl">
                    <a:srgbClr val="000000">
                      <a:alpha val="43137"/>
                    </a:srgbClr>
                  </a:outerShdw>
                </a:effectLst>
              </a:rPr>
              <a:t>5</a:t>
            </a:r>
            <a:r>
              <a:rPr lang="en-US" sz="2400" b="1" dirty="0">
                <a:effectLst>
                  <a:outerShdw blurRad="38100" dist="38100" dir="2700000" algn="tl">
                    <a:srgbClr val="000000">
                      <a:alpha val="43137"/>
                    </a:srgbClr>
                  </a:outerShdw>
                </a:effectLst>
              </a:rPr>
              <a:t> At dusk they got up and went to the camp of the Arameans. When they reached the edge of the camp, no one was there, </a:t>
            </a:r>
          </a:p>
          <a:p>
            <a:r>
              <a:rPr lang="en-US" sz="2400" b="1" dirty="0">
                <a:solidFill>
                  <a:srgbClr val="FF0000"/>
                </a:solidFill>
                <a:effectLst>
                  <a:outerShdw blurRad="38100" dist="38100" dir="2700000" algn="tl">
                    <a:srgbClr val="000000">
                      <a:alpha val="43137"/>
                    </a:srgbClr>
                  </a:outerShdw>
                </a:effectLst>
              </a:rPr>
              <a:t>6</a:t>
            </a:r>
            <a:r>
              <a:rPr lang="en-US" sz="2400" b="1" dirty="0">
                <a:effectLst>
                  <a:outerShdw blurRad="38100" dist="38100" dir="2700000" algn="tl">
                    <a:srgbClr val="000000">
                      <a:alpha val="43137"/>
                    </a:srgbClr>
                  </a:outerShdw>
                </a:effectLst>
              </a:rPr>
              <a:t> for the Lord had caused the Arameans to hear the sound of chariots and horses and a great army, so that they said to one another, “Look, the king of Israel has hired the Hittite and Egyptian kings to attack us!”</a:t>
            </a:r>
          </a:p>
          <a:p>
            <a:r>
              <a:rPr lang="en-US" sz="2400" b="1" dirty="0">
                <a:solidFill>
                  <a:srgbClr val="FF0000"/>
                </a:solidFill>
              </a:rPr>
              <a:t>7</a:t>
            </a:r>
            <a:r>
              <a:rPr lang="en-US" sz="2400" b="1" dirty="0"/>
              <a:t> So they got up and fled in the dusk and abandoned their tents and their horses and donkeys. They left the camp as it was and ran for their lives.</a:t>
            </a:r>
          </a:p>
          <a:p>
            <a:r>
              <a:rPr lang="en-US" sz="2400" b="1" dirty="0">
                <a:solidFill>
                  <a:srgbClr val="FF0000"/>
                </a:solidFill>
              </a:rPr>
              <a:t>8</a:t>
            </a:r>
            <a:r>
              <a:rPr lang="en-US" sz="2400" b="1" dirty="0"/>
              <a:t> The men who had leprosy reached the edge of the camp, entered one of the tents and ate and drank. Then they took silver, gold and clothes, and went off and hid them. They returned and entered another tent and took some things from it and hid them also.</a:t>
            </a:r>
          </a:p>
          <a:p>
            <a:endParaRPr lang="en-US" sz="2400" b="1" dirty="0">
              <a:effectLst>
                <a:outerShdw blurRad="38100" dist="38100" dir="2700000" algn="tl">
                  <a:srgbClr val="000000">
                    <a:alpha val="43137"/>
                  </a:srgbClr>
                </a:outerShdw>
              </a:effectLst>
            </a:endParaRPr>
          </a:p>
          <a:p>
            <a:endParaRPr lang="en-US" sz="2400" b="1" dirty="0">
              <a:effectLst>
                <a:outerShdw blurRad="38100" dist="38100" dir="2700000" algn="tl">
                  <a:srgbClr val="000000">
                    <a:alpha val="43137"/>
                  </a:srgbClr>
                </a:outerShdw>
              </a:effectLst>
            </a:endParaRPr>
          </a:p>
        </p:txBody>
      </p:sp>
      <p:pic>
        <p:nvPicPr>
          <p:cNvPr id="7" name="Picture 6">
            <a:extLst>
              <a:ext uri="{FF2B5EF4-FFF2-40B4-BE49-F238E27FC236}">
                <a16:creationId xmlns:a16="http://schemas.microsoft.com/office/drawing/2014/main" id="{6DCC1691-8592-48AE-ACA0-2C0841C73D21}"/>
              </a:ext>
            </a:extLst>
          </p:cNvPr>
          <p:cNvPicPr>
            <a:picLocks noChangeAspect="1"/>
          </p:cNvPicPr>
          <p:nvPr/>
        </p:nvPicPr>
        <p:blipFill>
          <a:blip r:embed="rId2"/>
          <a:stretch>
            <a:fillRect/>
          </a:stretch>
        </p:blipFill>
        <p:spPr>
          <a:xfrm>
            <a:off x="7920506" y="1300767"/>
            <a:ext cx="3949522" cy="2678805"/>
          </a:xfrm>
          <a:prstGeom prst="rect">
            <a:avLst/>
          </a:prstGeom>
        </p:spPr>
      </p:pic>
      <p:pic>
        <p:nvPicPr>
          <p:cNvPr id="8" name="Picture 7">
            <a:extLst>
              <a:ext uri="{FF2B5EF4-FFF2-40B4-BE49-F238E27FC236}">
                <a16:creationId xmlns:a16="http://schemas.microsoft.com/office/drawing/2014/main" id="{6AFF8234-FBC6-4D24-9ECF-503159EFE4D8}"/>
              </a:ext>
            </a:extLst>
          </p:cNvPr>
          <p:cNvPicPr>
            <a:picLocks noChangeAspect="1"/>
          </p:cNvPicPr>
          <p:nvPr/>
        </p:nvPicPr>
        <p:blipFill>
          <a:blip r:embed="rId3"/>
          <a:stretch>
            <a:fillRect/>
          </a:stretch>
        </p:blipFill>
        <p:spPr>
          <a:xfrm>
            <a:off x="7920506" y="4050403"/>
            <a:ext cx="3949522" cy="2678805"/>
          </a:xfrm>
          <a:prstGeom prst="rect">
            <a:avLst/>
          </a:prstGeom>
        </p:spPr>
      </p:pic>
    </p:spTree>
    <p:extLst>
      <p:ext uri="{BB962C8B-B14F-4D97-AF65-F5344CB8AC3E}">
        <p14:creationId xmlns:p14="http://schemas.microsoft.com/office/powerpoint/2010/main" val="15777032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blinds(horizontal)">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nodeType="clickEffect">
                                  <p:stCondLst>
                                    <p:cond delay="0"/>
                                  </p:stCondLst>
                                  <p:childTnLst>
                                    <p:set>
                                      <p:cBhvr>
                                        <p:cTn id="21" dur="1" fill="hold">
                                          <p:stCondLst>
                                            <p:cond delay="0"/>
                                          </p:stCondLst>
                                        </p:cTn>
                                        <p:tgtEl>
                                          <p:spTgt spid="8"/>
                                        </p:tgtEl>
                                        <p:attrNameLst>
                                          <p:attrName>style.visibility</p:attrName>
                                        </p:attrNameLst>
                                      </p:cBhvr>
                                      <p:to>
                                        <p:strVal val="visible"/>
                                      </p:to>
                                    </p:set>
                                    <p:animEffect transition="in" filter="blinds(horizontal)">
                                      <p:cBhvr>
                                        <p:cTn id="2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608</TotalTime>
  <Words>934</Words>
  <Application>Microsoft Office PowerPoint</Application>
  <PresentationFormat>Widescreen</PresentationFormat>
  <Paragraphs>29</Paragraphs>
  <Slides>13</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Chiller</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JoyfulAG</dc:creator>
  <cp:lastModifiedBy>Lester Dave Pelias</cp:lastModifiedBy>
  <cp:revision>25</cp:revision>
  <dcterms:created xsi:type="dcterms:W3CDTF">2019-09-05T07:19:00Z</dcterms:created>
  <dcterms:modified xsi:type="dcterms:W3CDTF">2019-09-08T02:48:38Z</dcterms:modified>
</cp:coreProperties>
</file>